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r:id="rId33" roundtripDataSignature="AMtx7mj1Wf2CfhT6xkmUQzV7+ZVdYrVp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 name="Google Shape;14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d82531a2f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51" name="Google Shape;151;g26d82531a2f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d82531a2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6d82531a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d82531a2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26d82531a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d82531a2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6d82531a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d82531a2f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26d82531a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d82531a2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26d82531a2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d82531a2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26d82531a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20" name="Google Shape;22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7" name="Google Shape;9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4" name="Google Shape;10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1" name="Google Shape;1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9eb45f32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c9eb45f32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0" name="Google Shape;13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53"/>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53"/>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3"/>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5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5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5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5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52"/>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52"/>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52"/>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52"/>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 name="Google Shape;11;p52"/>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52"/>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5"/>
          <p:cNvPicPr preferRelativeResize="0"/>
          <p:nvPr/>
        </p:nvPicPr>
        <p:blipFill rotWithShape="1">
          <a:blip r:embed="rId3">
            <a:alphaModFix amt="5000"/>
          </a:blip>
          <a:srcRect b="10204" l="0" r="744" t="5928"/>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5"/>
          <p:cNvSpPr/>
          <p:nvPr/>
        </p:nvSpPr>
        <p:spPr>
          <a:xfrm>
            <a:off x="988684" y="1023080"/>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68" name="Google Shape;68;p5"/>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69" name="Google Shape;69;p5"/>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70" name="Google Shape;70;p5"/>
          <p:cNvSpPr txBox="1"/>
          <p:nvPr/>
        </p:nvSpPr>
        <p:spPr>
          <a:xfrm>
            <a:off x="1095095" y="3956068"/>
            <a:ext cx="2095554"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Name :</a:t>
            </a:r>
            <a:r>
              <a:rPr lang="en" sz="1100">
                <a:solidFill>
                  <a:schemeClr val="dk1"/>
                </a:solidFill>
              </a:rPr>
              <a:t>Ashrutha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ID :au3111212050</a:t>
            </a:r>
            <a:r>
              <a:rPr lang="en" sz="1100">
                <a:solidFill>
                  <a:schemeClr val="dk1"/>
                </a:solidFill>
              </a:rPr>
              <a:t>11</a:t>
            </a:r>
            <a:endParaRPr b="0" i="0" sz="1400" u="none" cap="none" strike="noStrike">
              <a:solidFill>
                <a:srgbClr val="000000"/>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5"/>
          <p:cNvSpPr txBox="1"/>
          <p:nvPr/>
        </p:nvSpPr>
        <p:spPr>
          <a:xfrm>
            <a:off x="5609138" y="3252700"/>
            <a:ext cx="1789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Loyola-ICAM College of engineering and technology</a:t>
            </a:r>
            <a:endParaRPr b="0" i="0" sz="1200" u="none" cap="none" strike="noStrike">
              <a:solidFill>
                <a:schemeClr val="dk1"/>
              </a:solidFill>
              <a:latin typeface="Arial"/>
              <a:ea typeface="Arial"/>
              <a:cs typeface="Arial"/>
              <a:sym typeface="Arial"/>
            </a:endParaRPr>
          </a:p>
        </p:txBody>
      </p:sp>
      <p:cxnSp>
        <p:nvCxnSpPr>
          <p:cNvPr id="73" name="Google Shape;73;p5"/>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5"/>
          <p:cNvSpPr txBox="1"/>
          <p:nvPr/>
        </p:nvSpPr>
        <p:spPr>
          <a:xfrm>
            <a:off x="5693356" y="3956068"/>
            <a:ext cx="209555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Chennai</a:t>
            </a:r>
            <a:endParaRPr b="0" i="0" sz="1100" u="none" cap="none" strike="noStrike">
              <a:solidFill>
                <a:schemeClr val="dk1"/>
              </a:solidFill>
              <a:latin typeface="Arial"/>
              <a:ea typeface="Arial"/>
              <a:cs typeface="Arial"/>
              <a:sym typeface="Arial"/>
            </a:endParaRPr>
          </a:p>
        </p:txBody>
      </p:sp>
      <p:pic>
        <p:nvPicPr>
          <p:cNvPr id="75" name="Google Shape;75;p5"/>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5"/>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5"/>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3"/>
          <p:cNvSpPr txBox="1"/>
          <p:nvPr>
            <p:ph type="title"/>
          </p:nvPr>
        </p:nvSpPr>
        <p:spPr>
          <a:xfrm>
            <a:off x="138637" y="703822"/>
            <a:ext cx="8465100" cy="3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1600">
                <a:solidFill>
                  <a:srgbClr val="213163"/>
                </a:solidFill>
              </a:rPr>
              <a:t>Modelling &amp; Results</a:t>
            </a:r>
            <a:endParaRPr b="1" sz="1600">
              <a:solidFill>
                <a:srgbClr val="213163"/>
              </a:solidFill>
            </a:endParaRPr>
          </a:p>
          <a:p>
            <a:pPr indent="0" lvl="0" marL="0" rtl="0" algn="l">
              <a:spcBef>
                <a:spcPts val="0"/>
              </a:spcBef>
              <a:spcAft>
                <a:spcPts val="0"/>
              </a:spcAft>
              <a:buClr>
                <a:schemeClr val="dk1"/>
              </a:buClr>
              <a:buSzPts val="2800"/>
              <a:buFont typeface="Arial"/>
              <a:buNone/>
            </a:pPr>
            <a:r>
              <a:t/>
            </a:r>
            <a:endParaRPr b="1" sz="1600">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t/>
            </a:r>
            <a:endParaRPr b="1" sz="1600">
              <a:solidFill>
                <a:srgbClr val="213163"/>
              </a:solidFill>
            </a:endParaRPr>
          </a:p>
        </p:txBody>
      </p:sp>
      <p:cxnSp>
        <p:nvCxnSpPr>
          <p:cNvPr id="146" name="Google Shape;146;p43"/>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7" name="Google Shape;147;p43"/>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pic>
        <p:nvPicPr>
          <p:cNvPr id="148" name="Google Shape;148;p43"/>
          <p:cNvPicPr preferRelativeResize="0"/>
          <p:nvPr/>
        </p:nvPicPr>
        <p:blipFill rotWithShape="1">
          <a:blip r:embed="rId3">
            <a:alphaModFix/>
          </a:blip>
          <a:srcRect b="0" l="0" r="-57579" t="0"/>
          <a:stretch/>
        </p:blipFill>
        <p:spPr>
          <a:xfrm>
            <a:off x="620475" y="1170525"/>
            <a:ext cx="9775201" cy="3115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6d82531a2f_0_45"/>
          <p:cNvSpPr txBox="1"/>
          <p:nvPr>
            <p:ph type="title"/>
          </p:nvPr>
        </p:nvSpPr>
        <p:spPr>
          <a:xfrm>
            <a:off x="138637" y="703822"/>
            <a:ext cx="8465100" cy="3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1600">
                <a:solidFill>
                  <a:srgbClr val="213163"/>
                </a:solidFill>
              </a:rPr>
              <a:t>Modelling &amp; Results</a:t>
            </a:r>
            <a:endParaRPr b="1" sz="1600">
              <a:solidFill>
                <a:srgbClr val="213163"/>
              </a:solidFill>
            </a:endParaRPr>
          </a:p>
          <a:p>
            <a:pPr indent="0" lvl="0" marL="0" rtl="0" algn="l">
              <a:spcBef>
                <a:spcPts val="0"/>
              </a:spcBef>
              <a:spcAft>
                <a:spcPts val="0"/>
              </a:spcAft>
              <a:buClr>
                <a:schemeClr val="dk1"/>
              </a:buClr>
              <a:buSzPts val="2800"/>
              <a:buFont typeface="Arial"/>
              <a:buNone/>
            </a:pPr>
            <a:r>
              <a:t/>
            </a:r>
            <a:endParaRPr b="1" sz="1600">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t/>
            </a:r>
            <a:endParaRPr b="1" sz="1600">
              <a:solidFill>
                <a:srgbClr val="213163"/>
              </a:solidFill>
            </a:endParaRPr>
          </a:p>
        </p:txBody>
      </p:sp>
      <p:cxnSp>
        <p:nvCxnSpPr>
          <p:cNvPr id="154" name="Google Shape;154;g26d82531a2f_0_4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5" name="Google Shape;155;g26d82531a2f_0_4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pic>
        <p:nvPicPr>
          <p:cNvPr id="156" name="Google Shape;156;g26d82531a2f_0_45"/>
          <p:cNvPicPr preferRelativeResize="0"/>
          <p:nvPr/>
        </p:nvPicPr>
        <p:blipFill>
          <a:blip r:embed="rId3">
            <a:alphaModFix/>
          </a:blip>
          <a:stretch>
            <a:fillRect/>
          </a:stretch>
        </p:blipFill>
        <p:spPr>
          <a:xfrm>
            <a:off x="444975" y="1146675"/>
            <a:ext cx="8254049" cy="3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4"/>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Homepage</a:t>
            </a:r>
            <a:endParaRPr/>
          </a:p>
        </p:txBody>
      </p:sp>
      <p:sp>
        <p:nvSpPr>
          <p:cNvPr id="162" name="Google Shape;162;p44"/>
          <p:cNvSpPr txBox="1"/>
          <p:nvPr>
            <p:ph idx="1" type="body"/>
          </p:nvPr>
        </p:nvSpPr>
        <p:spPr>
          <a:xfrm>
            <a:off x="3432599" y="1678975"/>
            <a:ext cx="2528700" cy="2335500"/>
          </a:xfrm>
          <a:prstGeom prst="rect">
            <a:avLst/>
          </a:prstGeom>
          <a:noFill/>
          <a:ln>
            <a:noFill/>
          </a:ln>
        </p:spPr>
        <p:txBody>
          <a:bodyPr anchorCtr="0" anchor="t" bIns="91425" lIns="91425" spcFirstLastPara="1" rIns="91425" wrap="square" tIns="91425">
            <a:noAutofit/>
          </a:bodyPr>
          <a:lstStyle/>
          <a:p>
            <a:pPr indent="0" lvl="0" marL="228596" rtl="0" algn="l">
              <a:lnSpc>
                <a:spcPct val="115000"/>
              </a:lnSpc>
              <a:spcBef>
                <a:spcPts val="0"/>
              </a:spcBef>
              <a:spcAft>
                <a:spcPts val="0"/>
              </a:spcAft>
              <a:buSzPts val="1200"/>
              <a:buNone/>
            </a:pPr>
            <a:r>
              <a:t/>
            </a:r>
            <a:endParaRPr/>
          </a:p>
        </p:txBody>
      </p:sp>
      <p:pic>
        <p:nvPicPr>
          <p:cNvPr id="163" name="Google Shape;163;p44"/>
          <p:cNvPicPr preferRelativeResize="0"/>
          <p:nvPr/>
        </p:nvPicPr>
        <p:blipFill>
          <a:blip r:embed="rId3">
            <a:alphaModFix/>
          </a:blip>
          <a:stretch>
            <a:fillRect/>
          </a:stretch>
        </p:blipFill>
        <p:spPr>
          <a:xfrm>
            <a:off x="228600" y="1087660"/>
            <a:ext cx="8503752" cy="39021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d82531a2f_0_1"/>
          <p:cNvSpPr txBox="1"/>
          <p:nvPr>
            <p:ph type="title"/>
          </p:nvPr>
        </p:nvSpPr>
        <p:spPr>
          <a:xfrm>
            <a:off x="155850" y="6131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Homepage</a:t>
            </a:r>
            <a:endParaRPr/>
          </a:p>
        </p:txBody>
      </p:sp>
      <p:pic>
        <p:nvPicPr>
          <p:cNvPr id="169" name="Google Shape;169;g26d82531a2f_0_1"/>
          <p:cNvPicPr preferRelativeResize="0"/>
          <p:nvPr/>
        </p:nvPicPr>
        <p:blipFill rotWithShape="1">
          <a:blip r:embed="rId3">
            <a:alphaModFix/>
          </a:blip>
          <a:srcRect b="0" l="0" r="-9015" t="0"/>
          <a:stretch/>
        </p:blipFill>
        <p:spPr>
          <a:xfrm>
            <a:off x="332650" y="1064950"/>
            <a:ext cx="9244150" cy="3608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628560" y="635000"/>
            <a:ext cx="7886430" cy="632649"/>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Service-Page</a:t>
            </a:r>
            <a:endParaRPr/>
          </a:p>
        </p:txBody>
      </p:sp>
      <p:pic>
        <p:nvPicPr>
          <p:cNvPr id="175" name="Google Shape;175;p46"/>
          <p:cNvPicPr preferRelativeResize="0"/>
          <p:nvPr/>
        </p:nvPicPr>
        <p:blipFill>
          <a:blip r:embed="rId3">
            <a:alphaModFix/>
          </a:blip>
          <a:stretch>
            <a:fillRect/>
          </a:stretch>
        </p:blipFill>
        <p:spPr>
          <a:xfrm>
            <a:off x="331550" y="1202550"/>
            <a:ext cx="8298450" cy="357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8"/>
          <p:cNvSpPr txBox="1"/>
          <p:nvPr>
            <p:ph type="title"/>
          </p:nvPr>
        </p:nvSpPr>
        <p:spPr>
          <a:xfrm>
            <a:off x="628560" y="618066"/>
            <a:ext cx="7886430" cy="6495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Listen later</a:t>
            </a:r>
            <a:r>
              <a:rPr b="1" lang="en"/>
              <a:t>-Page</a:t>
            </a:r>
            <a:endParaRPr/>
          </a:p>
        </p:txBody>
      </p:sp>
      <p:pic>
        <p:nvPicPr>
          <p:cNvPr id="181" name="Google Shape;181;p48"/>
          <p:cNvPicPr preferRelativeResize="0"/>
          <p:nvPr/>
        </p:nvPicPr>
        <p:blipFill>
          <a:blip r:embed="rId3">
            <a:alphaModFix/>
          </a:blip>
          <a:stretch>
            <a:fillRect/>
          </a:stretch>
        </p:blipFill>
        <p:spPr>
          <a:xfrm>
            <a:off x="735625" y="1215375"/>
            <a:ext cx="7886449" cy="3620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6d82531a2f_0_11"/>
          <p:cNvSpPr txBox="1"/>
          <p:nvPr>
            <p:ph type="title"/>
          </p:nvPr>
        </p:nvSpPr>
        <p:spPr>
          <a:xfrm>
            <a:off x="628560" y="618066"/>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Listen later-Page</a:t>
            </a:r>
            <a:endParaRPr/>
          </a:p>
        </p:txBody>
      </p:sp>
      <p:pic>
        <p:nvPicPr>
          <p:cNvPr id="187" name="Google Shape;187;g26d82531a2f_0_11"/>
          <p:cNvPicPr preferRelativeResize="0"/>
          <p:nvPr/>
        </p:nvPicPr>
        <p:blipFill>
          <a:blip r:embed="rId3">
            <a:alphaModFix/>
          </a:blip>
          <a:stretch>
            <a:fillRect/>
          </a:stretch>
        </p:blipFill>
        <p:spPr>
          <a:xfrm>
            <a:off x="510775" y="1265875"/>
            <a:ext cx="8004173" cy="357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6d82531a2f_0_17"/>
          <p:cNvSpPr txBox="1"/>
          <p:nvPr>
            <p:ph type="title"/>
          </p:nvPr>
        </p:nvSpPr>
        <p:spPr>
          <a:xfrm>
            <a:off x="446710" y="582816"/>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Login</a:t>
            </a:r>
            <a:r>
              <a:rPr b="1" lang="en"/>
              <a:t>-Page</a:t>
            </a:r>
            <a:endParaRPr/>
          </a:p>
        </p:txBody>
      </p:sp>
      <p:pic>
        <p:nvPicPr>
          <p:cNvPr id="193" name="Google Shape;193;g26d82531a2f_0_17"/>
          <p:cNvPicPr preferRelativeResize="0"/>
          <p:nvPr/>
        </p:nvPicPr>
        <p:blipFill>
          <a:blip r:embed="rId3">
            <a:alphaModFix/>
          </a:blip>
          <a:stretch>
            <a:fillRect/>
          </a:stretch>
        </p:blipFill>
        <p:spPr>
          <a:xfrm>
            <a:off x="446700" y="1164050"/>
            <a:ext cx="7940198" cy="357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6d82531a2f_0_23"/>
          <p:cNvSpPr txBox="1"/>
          <p:nvPr>
            <p:ph type="title"/>
          </p:nvPr>
        </p:nvSpPr>
        <p:spPr>
          <a:xfrm>
            <a:off x="628560" y="618066"/>
            <a:ext cx="7886400" cy="649500"/>
          </a:xfrm>
          <a:prstGeom prst="rect">
            <a:avLst/>
          </a:prstGeom>
          <a:noFill/>
          <a:ln>
            <a:noFill/>
          </a:ln>
        </p:spPr>
        <p:txBody>
          <a:bodyPr anchorCtr="0" anchor="ctr" bIns="0" lIns="0" spcFirstLastPara="1" rIns="0" wrap="square" tIns="0">
            <a:noAutofit/>
          </a:bodyPr>
          <a:lstStyle/>
          <a:p>
            <a:pPr indent="457200" lvl="0" marL="2743200" rtl="0" algn="l">
              <a:lnSpc>
                <a:spcPct val="100000"/>
              </a:lnSpc>
              <a:spcBef>
                <a:spcPts val="0"/>
              </a:spcBef>
              <a:spcAft>
                <a:spcPts val="0"/>
              </a:spcAft>
              <a:buSzPts val="1400"/>
              <a:buNone/>
            </a:pPr>
            <a:r>
              <a:rPr b="1" lang="en"/>
              <a:t>Signup</a:t>
            </a:r>
            <a:r>
              <a:rPr b="1" lang="en"/>
              <a:t>-Page</a:t>
            </a:r>
            <a:endParaRPr/>
          </a:p>
        </p:txBody>
      </p:sp>
      <p:pic>
        <p:nvPicPr>
          <p:cNvPr id="199" name="Google Shape;199;g26d82531a2f_0_23"/>
          <p:cNvPicPr preferRelativeResize="0"/>
          <p:nvPr/>
        </p:nvPicPr>
        <p:blipFill>
          <a:blip r:embed="rId3">
            <a:alphaModFix/>
          </a:blip>
          <a:stretch>
            <a:fillRect/>
          </a:stretch>
        </p:blipFill>
        <p:spPr>
          <a:xfrm>
            <a:off x="390475" y="1138500"/>
            <a:ext cx="8362552" cy="357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6d82531a2f_0_30"/>
          <p:cNvSpPr txBox="1"/>
          <p:nvPr>
            <p:ph type="title"/>
          </p:nvPr>
        </p:nvSpPr>
        <p:spPr>
          <a:xfrm>
            <a:off x="385460" y="523145"/>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About-Us-Page</a:t>
            </a:r>
            <a:endParaRPr/>
          </a:p>
        </p:txBody>
      </p:sp>
      <p:pic>
        <p:nvPicPr>
          <p:cNvPr id="205" name="Google Shape;205;g26d82531a2f_0_30"/>
          <p:cNvPicPr preferRelativeResize="0"/>
          <p:nvPr/>
        </p:nvPicPr>
        <p:blipFill>
          <a:blip r:embed="rId3">
            <a:alphaModFix/>
          </a:blip>
          <a:stretch>
            <a:fillRect/>
          </a:stretch>
        </p:blipFill>
        <p:spPr>
          <a:xfrm>
            <a:off x="684450" y="1189750"/>
            <a:ext cx="7472123" cy="357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8"/>
          <p:cNvPicPr preferRelativeResize="0"/>
          <p:nvPr/>
        </p:nvPicPr>
        <p:blipFill rotWithShape="1">
          <a:blip r:embed="rId3">
            <a:alphaModFix/>
          </a:blip>
          <a:srcRect b="0" l="0" r="0" t="0"/>
          <a:stretch/>
        </p:blipFill>
        <p:spPr>
          <a:xfrm>
            <a:off x="0" y="7620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Clr>
                <a:srgbClr val="000000"/>
              </a:buClr>
              <a:buSzPts val="2000"/>
              <a:buFont typeface="Arial"/>
              <a:buNone/>
            </a:pPr>
            <a:r>
              <a:rPr b="1" i="0" lang="en" sz="2000" u="none" cap="none" strike="noStrike">
                <a:solidFill>
                  <a:srgbClr val="213164"/>
                </a:solidFill>
                <a:latin typeface="Arial"/>
                <a:ea typeface="Arial"/>
                <a:cs typeface="Arial"/>
                <a:sym typeface="Arial"/>
              </a:rPr>
              <a:t>CAPSTONE PROJECT SHOWCASE</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8"/>
          <p:cNvSpPr txBox="1"/>
          <p:nvPr/>
        </p:nvSpPr>
        <p:spPr>
          <a:xfrm>
            <a:off x="1571630" y="3183633"/>
            <a:ext cx="5839200" cy="246300"/>
          </a:xfrm>
          <a:prstGeom prst="rect">
            <a:avLst/>
          </a:prstGeom>
          <a:noFill/>
          <a:ln>
            <a:noFill/>
          </a:ln>
        </p:spPr>
        <p:txBody>
          <a:bodyPr anchorCtr="0" anchor="t" bIns="0" lIns="0" spcFirstLastPara="1" rIns="0" wrap="square" tIns="0">
            <a:spAutoFit/>
          </a:bodyPr>
          <a:lstStyle/>
          <a:p>
            <a:pPr indent="0" lvl="0" marL="0" marR="0" rtl="0" algn="l">
              <a:lnSpc>
                <a:spcPct val="124749"/>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        Music Web Application using Django Framework</a:t>
            </a:r>
            <a:endParaRPr b="0" i="0" sz="1600" u="none" cap="none" strike="noStrik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6d82531a2f_0_35"/>
          <p:cNvSpPr txBox="1"/>
          <p:nvPr>
            <p:ph type="title"/>
          </p:nvPr>
        </p:nvSpPr>
        <p:spPr>
          <a:xfrm>
            <a:off x="385460" y="523145"/>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t>Contact</a:t>
            </a:r>
            <a:r>
              <a:rPr b="1" lang="en"/>
              <a:t>-Us-Page</a:t>
            </a:r>
            <a:endParaRPr/>
          </a:p>
        </p:txBody>
      </p:sp>
      <p:pic>
        <p:nvPicPr>
          <p:cNvPr id="211" name="Google Shape;211;g26d82531a2f_0_35"/>
          <p:cNvPicPr preferRelativeResize="0"/>
          <p:nvPr/>
        </p:nvPicPr>
        <p:blipFill>
          <a:blip r:embed="rId3">
            <a:alphaModFix/>
          </a:blip>
          <a:stretch>
            <a:fillRect/>
          </a:stretch>
        </p:blipFill>
        <p:spPr>
          <a:xfrm>
            <a:off x="812375" y="1137425"/>
            <a:ext cx="7344200" cy="3648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9"/>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600">
                <a:solidFill>
                  <a:srgbClr val="213163"/>
                </a:solidFill>
                <a:latin typeface="Arial"/>
                <a:ea typeface="Arial"/>
                <a:cs typeface="Arial"/>
                <a:sym typeface="Arial"/>
              </a:rPr>
              <a:t>Future Enhancements</a:t>
            </a:r>
            <a:r>
              <a:rPr b="1" lang="en" sz="1600">
                <a:solidFill>
                  <a:srgbClr val="374151"/>
                </a:solidFill>
                <a:latin typeface="Arial"/>
                <a:ea typeface="Arial"/>
                <a:cs typeface="Arial"/>
                <a:sym typeface="Arial"/>
              </a:rPr>
              <a:t>:</a:t>
            </a:r>
            <a:br>
              <a:rPr b="0" i="0" lang="en">
                <a:solidFill>
                  <a:srgbClr val="374151"/>
                </a:solidFill>
                <a:latin typeface="Arial"/>
                <a:ea typeface="Arial"/>
                <a:cs typeface="Arial"/>
                <a:sym typeface="Arial"/>
              </a:rPr>
            </a:br>
            <a:endParaRPr/>
          </a:p>
        </p:txBody>
      </p:sp>
      <p:sp>
        <p:nvSpPr>
          <p:cNvPr id="217" name="Google Shape;217;p49"/>
          <p:cNvSpPr txBox="1"/>
          <p:nvPr/>
        </p:nvSpPr>
        <p:spPr>
          <a:xfrm>
            <a:off x="303325" y="1237825"/>
            <a:ext cx="8666700" cy="3692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Personalized Recommendations:</a:t>
            </a:r>
            <a:r>
              <a:rPr b="0" i="0" lang="en" sz="1200" u="none" cap="none" strike="noStrike">
                <a:solidFill>
                  <a:srgbClr val="0D0D0D"/>
                </a:solidFill>
                <a:highlight>
                  <a:srgbClr val="FFFFFF"/>
                </a:highlight>
                <a:latin typeface="Roboto"/>
                <a:ea typeface="Roboto"/>
                <a:cs typeface="Roboto"/>
                <a:sym typeface="Roboto"/>
              </a:rPr>
              <a:t> Utilize advanced algorithms to analyze user listening habits, preferences, and contextual data to offer tailored music recommendations.</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Social Integration: </a:t>
            </a:r>
            <a:r>
              <a:rPr b="0" i="0" lang="en" sz="1200" u="none" cap="none" strike="noStrike">
                <a:solidFill>
                  <a:srgbClr val="0D0D0D"/>
                </a:solidFill>
                <a:highlight>
                  <a:srgbClr val="FFFFFF"/>
                </a:highlight>
                <a:latin typeface="Roboto"/>
                <a:ea typeface="Roboto"/>
                <a:cs typeface="Roboto"/>
                <a:sym typeface="Roboto"/>
              </a:rPr>
              <a:t>Implement features that enable users to connect with friends, share playlists, view what others are listening to, and collaborate on music discovery.</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AI-Driven Playlist Creation: </a:t>
            </a:r>
            <a:r>
              <a:rPr b="0" i="0" lang="en" sz="1200" u="none" cap="none" strike="noStrike">
                <a:solidFill>
                  <a:srgbClr val="0D0D0D"/>
                </a:solidFill>
                <a:highlight>
                  <a:srgbClr val="FFFFFF"/>
                </a:highlight>
                <a:latin typeface="Roboto"/>
                <a:ea typeface="Roboto"/>
                <a:cs typeface="Roboto"/>
                <a:sym typeface="Roboto"/>
              </a:rPr>
              <a:t>Employ artificial intelligence algorithms to curate playlists based on user preferences, mood, activity, and even contextual factors like weather or location.</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Enhanced Discovery Tools: </a:t>
            </a:r>
            <a:r>
              <a:rPr b="0" i="0" lang="en" sz="1200" u="none" cap="none" strike="noStrike">
                <a:solidFill>
                  <a:srgbClr val="0D0D0D"/>
                </a:solidFill>
                <a:highlight>
                  <a:srgbClr val="FFFFFF"/>
                </a:highlight>
                <a:latin typeface="Roboto"/>
                <a:ea typeface="Roboto"/>
                <a:cs typeface="Roboto"/>
                <a:sym typeface="Roboto"/>
              </a:rPr>
              <a:t>Develop tools such as interactive maps showcasing local music scenes, virtual concerts, or immersive experiences for users to explore new genres and artists.</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Lyric Integration</a:t>
            </a:r>
            <a:r>
              <a:rPr b="0" i="0" lang="en" sz="1200" u="none" cap="none" strike="noStrike">
                <a:solidFill>
                  <a:srgbClr val="0D0D0D"/>
                </a:solidFill>
                <a:highlight>
                  <a:srgbClr val="FFFFFF"/>
                </a:highlight>
                <a:latin typeface="Roboto"/>
                <a:ea typeface="Roboto"/>
                <a:cs typeface="Roboto"/>
                <a:sym typeface="Roboto"/>
              </a:rPr>
              <a:t>: Integrate lyrics into the app, allowing users to follow along with songs, search based on specific lyrics, and even provide translations for multilingual lyrics.</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Live Streaming and Virtual Concerts: </a:t>
            </a:r>
            <a:r>
              <a:rPr b="0" i="0" lang="en" sz="1200" u="none" cap="none" strike="noStrike">
                <a:solidFill>
                  <a:srgbClr val="0D0D0D"/>
                </a:solidFill>
                <a:highlight>
                  <a:srgbClr val="FFFFFF"/>
                </a:highlight>
                <a:latin typeface="Roboto"/>
                <a:ea typeface="Roboto"/>
                <a:cs typeface="Roboto"/>
                <a:sym typeface="Roboto"/>
              </a:rPr>
              <a:t>Partner with artists and venues to offer live streaming of concerts, virtual reality experiences, and exclusive behind-the-scenes content for users.</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Music Education Resources: </a:t>
            </a:r>
            <a:r>
              <a:rPr b="0" i="0" lang="en" sz="1200" u="none" cap="none" strike="noStrike">
                <a:solidFill>
                  <a:srgbClr val="0D0D0D"/>
                </a:solidFill>
                <a:highlight>
                  <a:srgbClr val="FFFFFF"/>
                </a:highlight>
                <a:latin typeface="Roboto"/>
                <a:ea typeface="Roboto"/>
                <a:cs typeface="Roboto"/>
                <a:sym typeface="Roboto"/>
              </a:rPr>
              <a:t>Provide tutorials, instrument lessons, music theory quizzes, and interactive challenges to help users learn more about music and improve their skills.</a:t>
            </a:r>
            <a:endParaRPr b="0" i="0" sz="1200" u="none" cap="none" strike="noStrike">
              <a:solidFill>
                <a:srgbClr val="0D0D0D"/>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0D0D0D"/>
              </a:buClr>
              <a:buSzPts val="1200"/>
              <a:buFont typeface="Roboto"/>
              <a:buAutoNum type="arabicPeriod"/>
            </a:pPr>
            <a:r>
              <a:rPr b="1" i="0" lang="en" sz="1200" u="none" cap="none" strike="noStrike">
                <a:solidFill>
                  <a:srgbClr val="0D0D0D"/>
                </a:solidFill>
                <a:highlight>
                  <a:srgbClr val="FFFFFF"/>
                </a:highlight>
                <a:latin typeface="Roboto"/>
                <a:ea typeface="Roboto"/>
                <a:cs typeface="Roboto"/>
                <a:sym typeface="Roboto"/>
              </a:rPr>
              <a:t>Voice Control and Integration: </a:t>
            </a:r>
            <a:r>
              <a:rPr b="0" i="0" lang="en" sz="1200" u="none" cap="none" strike="noStrike">
                <a:solidFill>
                  <a:srgbClr val="0D0D0D"/>
                </a:solidFill>
                <a:highlight>
                  <a:srgbClr val="FFFFFF"/>
                </a:highlight>
                <a:latin typeface="Roboto"/>
                <a:ea typeface="Roboto"/>
                <a:cs typeface="Roboto"/>
                <a:sym typeface="Roboto"/>
              </a:rPr>
              <a:t>Enable voice-controlled commands for hands-free operation, allowing users to search for songs, control playback, and navigate the app using voice commands.</a:t>
            </a:r>
            <a:endParaRPr b="0" i="0" sz="12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0"/>
          <p:cNvSpPr txBox="1"/>
          <p:nvPr>
            <p:ph type="title"/>
          </p:nvPr>
        </p:nvSpPr>
        <p:spPr>
          <a:xfrm>
            <a:off x="131012" y="682074"/>
            <a:ext cx="8396400" cy="35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800" u="sng" cap="none" strike="noStrike">
                <a:solidFill>
                  <a:srgbClr val="213163"/>
                </a:solidFill>
                <a:latin typeface="Arial"/>
                <a:ea typeface="Arial"/>
                <a:cs typeface="Arial"/>
                <a:sym typeface="Arial"/>
              </a:rPr>
              <a:t>Conclusion:</a:t>
            </a:r>
            <a:endParaRPr b="1" i="0" sz="1800" u="sng"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sz="1800" u="sng">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213163"/>
                </a:solidFill>
                <a:latin typeface="Arial"/>
                <a:ea typeface="Arial"/>
                <a:cs typeface="Arial"/>
                <a:sym typeface="Arial"/>
              </a:rPr>
              <a:t>                  </a:t>
            </a:r>
            <a:r>
              <a:rPr lang="en" sz="1600">
                <a:solidFill>
                  <a:srgbClr val="213163"/>
                </a:solidFill>
              </a:rPr>
              <a:t>Developing a music application using Django offers a robust foundation for a user-friendly and scalable platform. Through secure user authentication, comprehensive song catalog management, and intuitive frontend design, we've created a functional prototype. Looking forward, planned enhancements such as advanced search, social features, and mobile app integration promise to elevate the application's utility and appeal. Continuous integration, accessibility improvements, and machine learning-driven recommendations will further enhance the user experience. This project highlights the versatility of Django in building complex web applications and underscores the importance of iterative development based on user feedback. With these enhancements, the music application is poised to evolve into a comprehensive and engaging platform for music enthusiasts worldwide.</a:t>
            </a:r>
            <a:endParaRPr b="0" i="0" sz="1600" u="none" cap="none" strike="noStrike">
              <a:solidFill>
                <a:srgbClr val="213163"/>
              </a:solidFill>
              <a:latin typeface="Arial"/>
              <a:ea typeface="Arial"/>
              <a:cs typeface="Arial"/>
              <a:sym typeface="Arial"/>
            </a:endParaRPr>
          </a:p>
        </p:txBody>
      </p:sp>
      <p:cxnSp>
        <p:nvCxnSpPr>
          <p:cNvPr id="223" name="Google Shape;223;p5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24" name="Google Shape;224;p5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1"/>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 sz="3000">
                <a:solidFill>
                  <a:srgbClr val="223366"/>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6"/>
          <p:cNvSpPr txBox="1"/>
          <p:nvPr>
            <p:ph type="title"/>
          </p:nvPr>
        </p:nvSpPr>
        <p:spPr>
          <a:xfrm>
            <a:off x="138661" y="692945"/>
            <a:ext cx="8722800" cy="388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900" u="sng" cap="none" strike="noStrike">
                <a:solidFill>
                  <a:srgbClr val="213163"/>
                </a:solidFill>
                <a:latin typeface="Arial"/>
                <a:ea typeface="Arial"/>
                <a:cs typeface="Arial"/>
                <a:sym typeface="Arial"/>
              </a:rPr>
              <a:t>Abstract:</a:t>
            </a:r>
            <a:endParaRPr b="1" i="0" sz="1900" u="sng"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 sz="1800" u="none" cap="none" strike="noStrike">
                <a:solidFill>
                  <a:srgbClr val="213163"/>
                </a:solidFill>
                <a:latin typeface="Arial"/>
                <a:ea typeface="Arial"/>
                <a:cs typeface="Arial"/>
                <a:sym typeface="Arial"/>
              </a:rPr>
              <a:t>            This project Beat</a:t>
            </a:r>
            <a:r>
              <a:rPr lang="en" sz="1800">
                <a:solidFill>
                  <a:srgbClr val="213163"/>
                </a:solidFill>
              </a:rPr>
              <a:t>buddy </a:t>
            </a:r>
            <a:r>
              <a:rPr b="0" i="0" lang="en" sz="1800" u="none" cap="none" strike="noStrike">
                <a:solidFill>
                  <a:srgbClr val="213163"/>
                </a:solidFill>
                <a:latin typeface="Arial"/>
                <a:ea typeface="Arial"/>
                <a:cs typeface="Arial"/>
                <a:sym typeface="Arial"/>
              </a:rPr>
              <a:t>endeavors to develop a dynamic music web application utilizing the Django framework, aimed at providing users with a comprehensive platform for discovering, organizing, and enjoying music content. With a focus on user-centric design, the application will facilitate seamless user registration and authentication processes, ensuring secure access to personalized features and preferences. Users will have access to an extensive music library, enabling them to explore, search, and delve into a diverse collection of tracks, albums, and artists. Moreover, the application will empower users to curate their own personalized playlists, facilitating organization and easy access to their favorite songs. Leveraging Django's robust capabilities, the application will also offer seamless music streaming directly from the platform, eliminating the need for external software or plugins.</a:t>
            </a:r>
            <a:endParaRPr b="0" i="0" sz="18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           </a:t>
            </a:r>
            <a:endParaRPr b="1" i="0" sz="1600" u="none" cap="none" strike="noStrike">
              <a:solidFill>
                <a:srgbClr val="213163"/>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3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7"/>
          <p:cNvSpPr txBox="1"/>
          <p:nvPr>
            <p:ph type="title"/>
          </p:nvPr>
        </p:nvSpPr>
        <p:spPr>
          <a:xfrm>
            <a:off x="131012" y="682074"/>
            <a:ext cx="8483400" cy="36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900" u="sng" cap="none" strike="noStrike">
                <a:solidFill>
                  <a:srgbClr val="213163"/>
                </a:solidFill>
                <a:latin typeface="Arial"/>
                <a:ea typeface="Arial"/>
                <a:cs typeface="Arial"/>
                <a:sym typeface="Arial"/>
              </a:rPr>
              <a:t>Problem Statement:</a:t>
            </a:r>
            <a:endParaRPr b="1" sz="1900" u="sng">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rPr b="0" i="0" lang="en" sz="1700" u="none" cap="none" strike="noStrike">
                <a:solidFill>
                  <a:srgbClr val="213163"/>
                </a:solidFill>
                <a:latin typeface="Arial"/>
                <a:ea typeface="Arial"/>
                <a:cs typeface="Arial"/>
                <a:sym typeface="Arial"/>
              </a:rPr>
              <a:t>                          </a:t>
            </a:r>
            <a:r>
              <a:rPr lang="en" sz="1700">
                <a:solidFill>
                  <a:srgbClr val="213163"/>
                </a:solidFill>
              </a:rPr>
              <a:t>Designing an efficient music application using Django poses challenges such as implementing robust user authentication, managing complex music metadata, enabling seamless audio streaming, and ensuring a responsive frontend interface. The project aims to address these challenges by developing a scalable and user-friendly platform that simplifies music discovery and organization. Key objectives include optimizing database performance for large music catalogs, integrating secure audio streaming capabilities, and delivering a visually appealing and intuitive user experience. The solution will focus on leveraging Django's features effectively to overcome these hurdles and provide a compelling music application that meets modern user expectations. </a:t>
            </a:r>
            <a:endParaRPr b="0" i="0" sz="1700" u="none" cap="none" strike="noStrike">
              <a:solidFill>
                <a:srgbClr val="213163"/>
              </a:solidFill>
              <a:latin typeface="Arial"/>
              <a:ea typeface="Arial"/>
              <a:cs typeface="Arial"/>
              <a:sym typeface="Arial"/>
            </a:endParaRPr>
          </a:p>
        </p:txBody>
      </p:sp>
      <p:cxnSp>
        <p:nvCxnSpPr>
          <p:cNvPr id="100" name="Google Shape;100;p3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1" name="Google Shape;101;p3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8"/>
          <p:cNvSpPr txBox="1"/>
          <p:nvPr>
            <p:ph type="title"/>
          </p:nvPr>
        </p:nvSpPr>
        <p:spPr>
          <a:xfrm>
            <a:off x="131011" y="682070"/>
            <a:ext cx="8668500" cy="38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900" u="sng" cap="none" strike="noStrike">
                <a:solidFill>
                  <a:srgbClr val="213163"/>
                </a:solidFill>
                <a:latin typeface="Arial"/>
                <a:ea typeface="Arial"/>
                <a:cs typeface="Arial"/>
                <a:sym typeface="Arial"/>
              </a:rPr>
              <a:t>Project Overview:</a:t>
            </a:r>
            <a:endParaRPr b="1" i="0" sz="1900" u="sng"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 sz="1600" u="none" cap="none" strike="noStrike">
                <a:solidFill>
                  <a:srgbClr val="213163"/>
                </a:solidFill>
                <a:latin typeface="Arial"/>
                <a:ea typeface="Arial"/>
                <a:cs typeface="Arial"/>
                <a:sym typeface="Arial"/>
              </a:rPr>
              <a:t>                        The project entails the development of a robust music web application utilizing the Django framework to provide users with an immersive and personalized music discovery experience. The application will feature functionalities such as user registration and authentication, a comprehensive music library, personalized playlist creation, music streaming, recommendation systems, and social interaction features. Through intuitive user interfaces and responsive design, the platform aims to ensure seamless accessibility across various devices. Leveraging Django's powerful capabilities, the project endeavors to address the fragmented nature of existing music platforms by offering a cohesive solution for discovering, organizing, and interacting with music content. By focusing on enhancing user engagement and satisfaction, the project aims to create a vibrant and dynamic community around music while filling the gaps in the current online music landscape.</a:t>
            </a:r>
            <a:endParaRPr b="0" i="0" sz="1600" u="none" cap="none" strike="noStrike">
              <a:solidFill>
                <a:srgbClr val="213163"/>
              </a:solidFill>
              <a:latin typeface="Arial"/>
              <a:ea typeface="Arial"/>
              <a:cs typeface="Arial"/>
              <a:sym typeface="Arial"/>
            </a:endParaRPr>
          </a:p>
        </p:txBody>
      </p:sp>
      <p:cxnSp>
        <p:nvCxnSpPr>
          <p:cNvPr id="107" name="Google Shape;107;p3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8" name="Google Shape;108;p3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9"/>
          <p:cNvSpPr txBox="1"/>
          <p:nvPr>
            <p:ph type="title"/>
          </p:nvPr>
        </p:nvSpPr>
        <p:spPr>
          <a:xfrm>
            <a:off x="131011" y="682070"/>
            <a:ext cx="8646600" cy="38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800" u="sng" cap="none" strike="noStrike">
                <a:solidFill>
                  <a:srgbClr val="213163"/>
                </a:solidFill>
                <a:latin typeface="Arial"/>
                <a:ea typeface="Arial"/>
                <a:cs typeface="Arial"/>
                <a:sym typeface="Arial"/>
              </a:rPr>
              <a:t>Proposed Solution:</a:t>
            </a:r>
            <a:endParaRPr b="1" i="0" sz="1800" u="sng"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lang="en" sz="1500">
                <a:solidFill>
                  <a:srgbClr val="213163"/>
                </a:solidFill>
              </a:rPr>
              <a:t>User Authentication and Authorization:</a:t>
            </a:r>
            <a:r>
              <a:rPr lang="en" sz="1500">
                <a:solidFill>
                  <a:srgbClr val="213163"/>
                </a:solidFill>
              </a:rPr>
              <a:t> Implement secure user registration and login functionality using Django's authentication system. Ensure proper authorization levels for users and administrators to control access to features like song management. </a:t>
            </a:r>
            <a:endParaRPr sz="1500">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rPr b="1" lang="en" sz="1500">
                <a:solidFill>
                  <a:srgbClr val="213163"/>
                </a:solidFill>
              </a:rPr>
              <a:t>Song Catalog and Management:</a:t>
            </a:r>
            <a:r>
              <a:rPr lang="en" sz="1500">
                <a:solidFill>
                  <a:srgbClr val="213163"/>
                </a:solidFill>
              </a:rPr>
              <a:t> Develop a robust backend system to manage a catalog of songs, albums, and artists. Utilize Django models to define database schemas for storing music metadata and implement CRUD (Create, Read, Update, Delete) operations for song management. </a:t>
            </a:r>
            <a:endParaRPr sz="1500">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rPr b="1" lang="en" sz="1500">
                <a:solidFill>
                  <a:srgbClr val="213163"/>
                </a:solidFill>
              </a:rPr>
              <a:t>Admin Dashboard for Song Administration:</a:t>
            </a:r>
            <a:r>
              <a:rPr lang="en" sz="1500">
                <a:solidFill>
                  <a:srgbClr val="213163"/>
                </a:solidFill>
              </a:rPr>
              <a:t> Create an intuitive admin dashboard accessible only to authorized users (admins). This dashboard allows admins to add new songs, update existing songs (including metadata like title, artist, and genre), and delete songs as needed </a:t>
            </a:r>
            <a:endParaRPr sz="1500">
              <a:solidFill>
                <a:srgbClr val="213163"/>
              </a:solidFill>
            </a:endParaRPr>
          </a:p>
          <a:p>
            <a:pPr indent="0" lvl="0" marL="0" marR="0" rtl="0" algn="l">
              <a:lnSpc>
                <a:spcPct val="100000"/>
              </a:lnSpc>
              <a:spcBef>
                <a:spcPts val="0"/>
              </a:spcBef>
              <a:spcAft>
                <a:spcPts val="0"/>
              </a:spcAft>
              <a:buClr>
                <a:srgbClr val="000000"/>
              </a:buClr>
              <a:buSzPts val="2800"/>
              <a:buFont typeface="Arial"/>
              <a:buNone/>
            </a:pPr>
            <a:r>
              <a:rPr b="1" lang="en" sz="1500">
                <a:solidFill>
                  <a:srgbClr val="213163"/>
                </a:solidFill>
              </a:rPr>
              <a:t>User-Facing Home Page with Song Playback:</a:t>
            </a:r>
            <a:r>
              <a:rPr lang="en" sz="1500">
                <a:solidFill>
                  <a:srgbClr val="213163"/>
                </a:solidFill>
              </a:rPr>
              <a:t> Design a user-friendly home page where authenticated users can browse through available songs and play them directly on the website. Implement audio streaming functionality to deliver a seamless listening experience. Responsive </a:t>
            </a:r>
            <a:r>
              <a:rPr b="1" lang="en" sz="1500">
                <a:solidFill>
                  <a:srgbClr val="213163"/>
                </a:solidFill>
              </a:rPr>
              <a:t>Frontend Design:</a:t>
            </a:r>
            <a:r>
              <a:rPr lang="en" sz="1500">
                <a:solidFill>
                  <a:srgbClr val="213163"/>
                </a:solidFill>
              </a:rPr>
              <a:t> Develop responsive frontend views using Django templates, HTML, CSS, and JavaScript to ensure a visually appealing and intuitive interface. Focus on usability and responsiveness across different devices and screen sizes to enhance user experience</a:t>
            </a:r>
            <a:endParaRPr sz="1500">
              <a:solidFill>
                <a:srgbClr val="213163"/>
              </a:solidFill>
            </a:endParaRPr>
          </a:p>
        </p:txBody>
      </p:sp>
      <p:cxnSp>
        <p:nvCxnSpPr>
          <p:cNvPr id="114" name="Google Shape;114;p3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5" name="Google Shape;115;p3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0"/>
          <p:cNvSpPr txBox="1"/>
          <p:nvPr/>
        </p:nvSpPr>
        <p:spPr>
          <a:xfrm>
            <a:off x="228600" y="759749"/>
            <a:ext cx="8396700" cy="374040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Clr>
                <a:srgbClr val="000000"/>
              </a:buClr>
              <a:buSzPts val="2000"/>
              <a:buFont typeface="Arial"/>
              <a:buNone/>
            </a:pPr>
            <a:r>
              <a:rPr b="1" i="0" lang="en" sz="2000" u="sng" cap="none" strike="noStrike">
                <a:solidFill>
                  <a:srgbClr val="374151"/>
                </a:solidFill>
                <a:latin typeface="Arial"/>
                <a:ea typeface="Arial"/>
                <a:cs typeface="Arial"/>
                <a:sym typeface="Arial"/>
              </a:rPr>
              <a:t>S</a:t>
            </a:r>
            <a:r>
              <a:rPr b="1" lang="en" sz="2000" u="sng">
                <a:solidFill>
                  <a:srgbClr val="374151"/>
                </a:solidFill>
              </a:rPr>
              <a:t>olution</a:t>
            </a:r>
            <a:r>
              <a:rPr b="1" i="0" lang="en" sz="2000" u="sng" cap="none" strike="noStrike">
                <a:solidFill>
                  <a:srgbClr val="374151"/>
                </a:solidFill>
                <a:latin typeface="Arial"/>
                <a:ea typeface="Arial"/>
                <a:cs typeface="Arial"/>
                <a:sym typeface="Arial"/>
              </a:rPr>
              <a:t>:</a:t>
            </a:r>
            <a:endParaRPr b="1" sz="2000" u="sng">
              <a:solidFill>
                <a:srgbClr val="374151"/>
              </a:solidFill>
            </a:endParaRPr>
          </a:p>
          <a:p>
            <a:pPr indent="0" lvl="1" marL="0" marR="0" rtl="0" algn="l">
              <a:lnSpc>
                <a:spcPct val="150000"/>
              </a:lnSpc>
              <a:spcBef>
                <a:spcPts val="0"/>
              </a:spcBef>
              <a:spcAft>
                <a:spcPts val="0"/>
              </a:spcAft>
              <a:buClr>
                <a:srgbClr val="000000"/>
              </a:buClr>
              <a:buSzPts val="2000"/>
              <a:buFont typeface="Arial"/>
              <a:buNone/>
            </a:pPr>
            <a:r>
              <a:rPr b="0" i="0" lang="en" sz="1800" u="none" cap="none" strike="noStrike">
                <a:solidFill>
                  <a:srgbClr val="374151"/>
                </a:solidFill>
                <a:latin typeface="Arial"/>
                <a:ea typeface="Arial"/>
                <a:cs typeface="Arial"/>
                <a:sym typeface="Arial"/>
              </a:rPr>
              <a:t>         The proposed solution </a:t>
            </a:r>
            <a:r>
              <a:rPr b="1" i="0" lang="en" sz="1800" u="none" cap="none" strike="noStrike">
                <a:solidFill>
                  <a:srgbClr val="374151"/>
                </a:solidFill>
              </a:rPr>
              <a:t>beatbuddy</a:t>
            </a:r>
            <a:r>
              <a:rPr b="0" i="0" lang="en" sz="1800" u="none" cap="none" strike="noStrike">
                <a:solidFill>
                  <a:srgbClr val="374151"/>
                </a:solidFill>
                <a:latin typeface="Arial"/>
                <a:ea typeface="Arial"/>
                <a:cs typeface="Arial"/>
                <a:sym typeface="Arial"/>
              </a:rPr>
              <a:t> also includes robust backend infrastructure to support seamless music streaming directly within the application, eliminating the need for external plugins or software. Leveraging Django's powerful ORM and caching mechanisms, the application will ensure efficient data retrieval and delivery, enhancing overall performance and user experience. Furthermore, the integration of cloud storage solutions for music files will enable scalable and reliable content delivery, accommodating a growing user base and expanding music library.</a:t>
            </a:r>
            <a:endParaRPr b="0" i="0" sz="1800" u="none" cap="none" strike="noStrike">
              <a:solidFill>
                <a:srgbClr val="374151"/>
              </a:solidFill>
              <a:latin typeface="Arial"/>
              <a:ea typeface="Arial"/>
              <a:cs typeface="Arial"/>
              <a:sym typeface="Arial"/>
            </a:endParaRPr>
          </a:p>
        </p:txBody>
      </p:sp>
      <p:cxnSp>
        <p:nvCxnSpPr>
          <p:cNvPr id="121" name="Google Shape;121;p4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2" name="Google Shape;122;p4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c9eb45f32d_0_9"/>
          <p:cNvSpPr txBox="1"/>
          <p:nvPr/>
        </p:nvSpPr>
        <p:spPr>
          <a:xfrm>
            <a:off x="384675" y="955500"/>
            <a:ext cx="79491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Moreover, the project will prioritize user feedback and iterative development to continuously enhance and refine the application's features and functionalities. Through user testing and analytics, the team will gather insights to optimize the user experience, improve recommendation accuracy, and address any usability issues. Additionally, regular updates and maintenance will ensure the application remains secure, up-to-date with industry standards, and capable of meeting evolving user needs. By adopting an agile development approach and incorporating user-centric design principles, the proposed solution aims to deliver a cutting-edge music web application that sets new standards for personalized music discovery and engagement.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3" name="Google Shape;133;p42"/>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2"/>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42"/>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6" name="Google Shape;136;p42"/>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37" name="Google Shape;137;p42"/>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38" name="Google Shape;138;p42"/>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cxnSp>
        <p:nvCxnSpPr>
          <p:cNvPr id="139" name="Google Shape;139;p4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0" name="Google Shape;140;p42"/>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